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309" r:id="rId3"/>
    <p:sldId id="317" r:id="rId4"/>
    <p:sldId id="310" r:id="rId5"/>
    <p:sldId id="322" r:id="rId6"/>
    <p:sldId id="318" r:id="rId7"/>
    <p:sldId id="319" r:id="rId8"/>
    <p:sldId id="320" r:id="rId9"/>
    <p:sldId id="296" r:id="rId10"/>
    <p:sldId id="321" r:id="rId11"/>
    <p:sldId id="316" r:id="rId12"/>
    <p:sldId id="307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00FF"/>
    <a:srgbClr val="CC0000"/>
    <a:srgbClr val="006600"/>
    <a:srgbClr val="003366"/>
    <a:srgbClr val="FF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4739AC-155C-4154-B3CE-430396128CB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638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50848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40543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9402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0232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3979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648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9527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9527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2450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6765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5497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55A2-380E-4E85-99EC-2D50A70B988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8212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615E-6125-4BF3-8E0F-5371102B780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7E14-560D-40E1-AD7F-CCA7DCBEF1F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1F87-E94C-48C0-AC27-E22395F655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E218-F92F-46DA-BC16-D2B150909F6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4FF3-5CDA-42C2-A2A9-EDA3F9C274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56A3-7C39-4AAA-BA48-74DDDF88C39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E502-2242-4C11-B1E2-1533765F8B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1B95-D091-49D7-8D4D-AF5460AEC37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583C-3E87-474E-8572-FE138A07A9B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1471-EB51-4C7C-AF57-518BDA7B68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1E6A7-98ED-45E7-93D9-758186ECF34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060F65-1900-4F03-B41E-2CFA537DB3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alfiniberoamerica.blogspot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auribe.bibliotecologia.udea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pages/Alfabetizacion-Informacional-Iberoamerica/161416354073?ref=mf" TargetMode="External"/><Relationship Id="rId13" Type="http://schemas.openxmlformats.org/officeDocument/2006/relationships/image" Target="../media/image1.png"/><Relationship Id="rId18" Type="http://schemas.openxmlformats.org/officeDocument/2006/relationships/image" Target="../media/image23.jpeg"/><Relationship Id="rId3" Type="http://schemas.openxmlformats.org/officeDocument/2006/relationships/hyperlink" Target="http://alfiniberoamerica.wikispaces.com/" TargetMode="External"/><Relationship Id="rId7" Type="http://schemas.openxmlformats.org/officeDocument/2006/relationships/hyperlink" Target="http://www.linkedin.com/groups?gid=2417424&amp;trk=myg_ugrp_ovr" TargetMode="External"/><Relationship Id="rId12" Type="http://schemas.openxmlformats.org/officeDocument/2006/relationships/hyperlink" Target="http://slurl.com/secondlife/infolit%20ischool/189/207/750/" TargetMode="External"/><Relationship Id="rId1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.png"/><Relationship Id="rId20" Type="http://schemas.openxmlformats.org/officeDocument/2006/relationships/hyperlink" Target="http://alfiniberoamerica.blogspo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oups.google.com/group/alfin-iberoamerica" TargetMode="External"/><Relationship Id="rId11" Type="http://schemas.openxmlformats.org/officeDocument/2006/relationships/hyperlink" Target="http://pinterest.com/pin/266345765432362093/" TargetMode="External"/><Relationship Id="rId5" Type="http://schemas.openxmlformats.org/officeDocument/2006/relationships/hyperlink" Target="http://www.facebook.com/home.php?ref=home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://www.scoop.it/t/alfin-iberoamerica" TargetMode="External"/><Relationship Id="rId19" Type="http://schemas.openxmlformats.org/officeDocument/2006/relationships/hyperlink" Target="mailto:auribe.bibliotecologia.udea@gmail.com" TargetMode="External"/><Relationship Id="rId4" Type="http://schemas.openxmlformats.org/officeDocument/2006/relationships/hyperlink" Target="https://plus.google.com/stream/circles/p571bef810d5ac831" TargetMode="External"/><Relationship Id="rId9" Type="http://schemas.openxmlformats.org/officeDocument/2006/relationships/hyperlink" Target="http://twitter.com/alfinibero" TargetMode="External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://alfiniberoamerica.blogspot.com/" TargetMode="External"/><Relationship Id="rId4" Type="http://schemas.openxmlformats.org/officeDocument/2006/relationships/image" Target="../media/image1.png"/><Relationship Id="rId9" Type="http://schemas.openxmlformats.org/officeDocument/2006/relationships/hyperlink" Target="mailto:auribe.bibliotecologia.udea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://alfiniberoamerica.blogspot.com/" TargetMode="External"/><Relationship Id="rId5" Type="http://schemas.openxmlformats.org/officeDocument/2006/relationships/image" Target="../media/image1.png"/><Relationship Id="rId10" Type="http://schemas.openxmlformats.org/officeDocument/2006/relationships/hyperlink" Target="mailto:auribe.bibliotecologia.udea@gmail.com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alfiniberoamerica.blogspot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auribe.bibliotecologia.udea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alfiniberoamerica.blogspot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auribe.bibliotecologia.udea@gmail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alfiniberoamerica.blogspot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auribe.bibliotecologia.udea@g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alfiniberoamerica.blogspot.com/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auribe.bibliotecologia.udea@gmail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mailto:auribe.bibliotecologia.udea@gmail.com" TargetMode="External"/><Relationship Id="rId3" Type="http://schemas.openxmlformats.org/officeDocument/2006/relationships/hyperlink" Target="75%20lecciones%20aprendidas.pdf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hyperlink" Target="18%20lecciones%20colaborativas-interdisciplinarias.pdf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alfiniberoamerica.blogspot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alfiniberoamerica.blogspot.com/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auribe.bibliotecologia.udea@gmail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alfiniberoamerica.blogspot.com/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auribe.bibliotecologia.udea@gmail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31988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Trebuchet MS" pitchFamily="34" charset="0"/>
              </a:rPr>
              <a:t>23-03-07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33725" y="4340523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562725" y="434052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8F9CD4-2303-4974-8BCE-B9B56FCAAB40}" type="slidenum">
              <a:rPr lang="es-ES" sz="1000">
                <a:solidFill>
                  <a:schemeClr val="bg1"/>
                </a:solidFill>
                <a:latin typeface="Trebuchet MS" pitchFamily="34" charset="0"/>
              </a:rPr>
              <a:pPr algn="r"/>
              <a:t>1</a:t>
            </a:fld>
            <a:endParaRPr lang="es-ES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93738" y="438497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435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4351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27584" y="3356992"/>
            <a:ext cx="777686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1600" b="1" dirty="0" smtClean="0"/>
              <a:t>Alejandro </a:t>
            </a:r>
            <a:r>
              <a:rPr lang="es-ES" sz="1600" b="1" dirty="0"/>
              <a:t>Uribe </a:t>
            </a:r>
            <a:r>
              <a:rPr lang="es-ES" sz="1600" b="1" dirty="0" smtClean="0"/>
              <a:t>Tirado </a:t>
            </a:r>
            <a:r>
              <a:rPr lang="es-ES" sz="1600" b="1" dirty="0" smtClean="0">
                <a:solidFill>
                  <a:srgbClr val="C00000"/>
                </a:solidFill>
              </a:rPr>
              <a:t>                                                                               </a:t>
            </a:r>
            <a:r>
              <a:rPr lang="es-ES" sz="1600" dirty="0" smtClean="0">
                <a:solidFill>
                  <a:srgbClr val="008000"/>
                </a:solidFill>
              </a:rPr>
              <a:t>Profesor-Investigador   </a:t>
            </a:r>
            <a:r>
              <a:rPr lang="es-ES" sz="1600" b="1" dirty="0" smtClean="0">
                <a:solidFill>
                  <a:srgbClr val="008000"/>
                </a:solidFill>
              </a:rPr>
              <a:t>                                                                                         </a:t>
            </a:r>
            <a:r>
              <a:rPr lang="es-ES" sz="1600" dirty="0" smtClean="0">
                <a:solidFill>
                  <a:srgbClr val="008000"/>
                </a:solidFill>
              </a:rPr>
              <a:t>Escuela Interamericana de Bibliotecología                                                                    Grupo Información, Conocimiento y Sociedad                                                     Universidad de Antioquia</a:t>
            </a:r>
          </a:p>
          <a:p>
            <a:pPr algn="ctr">
              <a:spcBef>
                <a:spcPts val="0"/>
              </a:spcBef>
            </a:pPr>
            <a:r>
              <a:rPr lang="es-ES" sz="1600" u="sng" dirty="0" smtClean="0">
                <a:solidFill>
                  <a:srgbClr val="008000"/>
                </a:solidFill>
              </a:rPr>
              <a:t>auribe@bibliotecología.udea.edu.co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endParaRPr lang="es-ES" sz="800" dirty="0" smtClean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s-ES" sz="1600" dirty="0" smtClean="0">
                <a:solidFill>
                  <a:srgbClr val="0070C0"/>
                </a:solidFill>
              </a:rPr>
              <a:t>Doctor e Integrante del Grupo E-Infosfer@ / Universidad de Granada (España) Editor para Colombia del Repositorio Internacional E-LIS</a:t>
            </a:r>
          </a:p>
          <a:p>
            <a:pPr algn="ctr">
              <a:spcBef>
                <a:spcPts val="0"/>
              </a:spcBef>
            </a:pPr>
            <a:r>
              <a:rPr lang="es-ES" sz="1600" u="sng" dirty="0" smtClean="0">
                <a:solidFill>
                  <a:srgbClr val="0070C0"/>
                </a:solidFill>
              </a:rPr>
              <a:t>auribe@correo.ugr.es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39957" y="44624"/>
            <a:ext cx="8724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C00000"/>
                </a:solidFill>
              </a:rPr>
              <a:t>Los programas de ALFIN en Iberoamérica y sus 75 lecciones aprendidas replicables en diferentes contextos</a:t>
            </a:r>
            <a:endParaRPr lang="es-CO" sz="2000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_jvW_oNp7yKE/SuEr-OV4eAI/AAAAAAAAAlA/8g-MEJHrNR4/S259/lista_banderas_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28" y="1913156"/>
            <a:ext cx="2466975" cy="352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GMVGKQDLP_g/T6E52qeNiQI/AAAAAAAAAJY/y43YU4FcvXM/s1600/infolit-logo-in-talen-20-ifla%2B%25281%25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38212"/>
            <a:ext cx="2324100" cy="173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33712" y="1001713"/>
            <a:ext cx="21907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183099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b="1" dirty="0">
              <a:solidFill>
                <a:srgbClr val="C00000"/>
              </a:solidFill>
            </a:endParaRPr>
          </a:p>
          <a:p>
            <a:r>
              <a:rPr lang="es-ES" sz="1500" b="1" dirty="0" smtClean="0">
                <a:solidFill>
                  <a:srgbClr val="FF9900"/>
                </a:solidFill>
              </a:rPr>
              <a:t>Conclusiones:</a:t>
            </a:r>
            <a:r>
              <a:rPr lang="es-ES" sz="1500" b="1" dirty="0" smtClean="0">
                <a:solidFill>
                  <a:srgbClr val="0070C0"/>
                </a:solidFill>
              </a:rPr>
              <a:t> </a:t>
            </a:r>
            <a:r>
              <a:rPr lang="es-ES" sz="1500" b="1" i="1" dirty="0" smtClean="0">
                <a:solidFill>
                  <a:srgbClr val="0070C0"/>
                </a:solidFill>
              </a:rPr>
              <a:t>Perspectivas </a:t>
            </a:r>
            <a:r>
              <a:rPr lang="es-ES" sz="1500" b="1" i="1" dirty="0">
                <a:solidFill>
                  <a:srgbClr val="0070C0"/>
                </a:solidFill>
              </a:rPr>
              <a:t>– Tema de Agenda…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10</a:t>
            </a:fld>
            <a:endParaRPr lang="es-ES" dirty="0" smtClean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8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7544" y="2996952"/>
            <a:ext cx="8214667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se evidencia, el trabajo colaborativo 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 para el buen desarrollo de un programa de 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ALFIN-COMPINFO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13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contexto Iberoamericano ya hay ejemplos concretos que lo realizan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1300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oportunidades para llevarlo a cabo. </a:t>
            </a:r>
            <a:endParaRPr lang="es-CO" sz="13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texto-presentación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 finalmente, hacer un llamado para encaminar nuestras acciones en este sentido, especialmente entre bibliotecarios y profesores interesados en el desarrollo de la 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ALFIN-COMPINFO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nuestros contextos.</a:t>
            </a:r>
            <a:endParaRPr lang="es-CO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Wiki ALFIN/Iberoamér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20646"/>
            <a:ext cx="2760441" cy="1632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9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0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26248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5" y="1183099"/>
            <a:ext cx="87427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0070C0"/>
                </a:solidFill>
              </a:rPr>
              <a:t>Referencias y sitios recomendados:</a:t>
            </a:r>
          </a:p>
          <a:p>
            <a:endParaRPr lang="es-CO" sz="1300" b="1" dirty="0">
              <a:solidFill>
                <a:srgbClr val="FF9900"/>
              </a:solidFill>
            </a:endParaRPr>
          </a:p>
          <a:p>
            <a:pPr algn="ctr"/>
            <a:endParaRPr lang="es-CO" sz="1600" dirty="0" smtClean="0"/>
          </a:p>
          <a:p>
            <a:pPr lvl="6"/>
            <a:endParaRPr lang="es-CO" sz="1600" dirty="0" smtClean="0"/>
          </a:p>
          <a:p>
            <a:pPr lvl="8"/>
            <a:r>
              <a:rPr lang="es-CO" sz="1600" b="1" dirty="0" smtClean="0">
                <a:solidFill>
                  <a:srgbClr val="C00000"/>
                </a:solidFill>
              </a:rPr>
              <a:t>ALFIN </a:t>
            </a:r>
            <a:r>
              <a:rPr lang="es-CO" sz="1600" b="1" dirty="0">
                <a:solidFill>
                  <a:srgbClr val="C00000"/>
                </a:solidFill>
              </a:rPr>
              <a:t>/ </a:t>
            </a:r>
            <a:r>
              <a:rPr lang="es-CO" sz="1600" b="1" dirty="0" smtClean="0">
                <a:solidFill>
                  <a:srgbClr val="C00000"/>
                </a:solidFill>
              </a:rPr>
              <a:t>Iberoamérica</a:t>
            </a:r>
          </a:p>
          <a:p>
            <a:pPr lvl="8"/>
            <a:endParaRPr lang="es-CO" sz="1600" dirty="0"/>
          </a:p>
          <a:p>
            <a:pPr lvl="8"/>
            <a:r>
              <a:rPr lang="es-CO" sz="1600" dirty="0">
                <a:hlinkClick r:id="rId3"/>
              </a:rPr>
              <a:t>Wiki: ALFIN / IBEROAMÉRICA</a:t>
            </a:r>
            <a:endParaRPr lang="es-CO" sz="1600" dirty="0"/>
          </a:p>
          <a:p>
            <a:pPr lvl="8"/>
            <a:r>
              <a:rPr lang="es-CO" sz="1600" dirty="0">
                <a:hlinkClick r:id="rId4"/>
              </a:rPr>
              <a:t>Círculo G+: ALFIN / IBEROAMÉRICA</a:t>
            </a:r>
            <a:endParaRPr lang="es-CO" sz="1600" dirty="0"/>
          </a:p>
          <a:p>
            <a:pPr lvl="8"/>
            <a:r>
              <a:rPr lang="es-CO" sz="1600" dirty="0">
                <a:hlinkClick r:id="rId5"/>
              </a:rPr>
              <a:t>G. Facebook: ALFIN / IBEROAMÉRICA</a:t>
            </a:r>
            <a:endParaRPr lang="es-CO" sz="1600" dirty="0"/>
          </a:p>
          <a:p>
            <a:pPr lvl="8"/>
            <a:r>
              <a:rPr lang="es-CO" sz="1600" dirty="0">
                <a:hlinkClick r:id="rId6"/>
              </a:rPr>
              <a:t>Grupo Google: ALFIN / IBEROAMÉRICA</a:t>
            </a:r>
            <a:endParaRPr lang="es-CO" sz="1600" dirty="0"/>
          </a:p>
          <a:p>
            <a:pPr lvl="8"/>
            <a:r>
              <a:rPr lang="es-CO" sz="1600" dirty="0" err="1">
                <a:hlinkClick r:id="rId7"/>
              </a:rPr>
              <a:t>Linkedin</a:t>
            </a:r>
            <a:r>
              <a:rPr lang="es-CO" sz="1600" dirty="0">
                <a:hlinkClick r:id="rId7"/>
              </a:rPr>
              <a:t>: ALFIN / IBEROAMÉRICA</a:t>
            </a:r>
            <a:endParaRPr lang="es-CO" sz="1600" dirty="0"/>
          </a:p>
          <a:p>
            <a:pPr lvl="8"/>
            <a:r>
              <a:rPr lang="es-CO" sz="1600" dirty="0">
                <a:hlinkClick r:id="rId8"/>
              </a:rPr>
              <a:t>P. Facebook: ALFIN / IBEROAMÉRICA</a:t>
            </a:r>
            <a:endParaRPr lang="es-CO" sz="1600" dirty="0"/>
          </a:p>
          <a:p>
            <a:pPr lvl="8"/>
            <a:r>
              <a:rPr lang="es-CO" sz="1600" dirty="0">
                <a:hlinkClick r:id="rId9"/>
              </a:rPr>
              <a:t>Twitter: ALFIN / IBEROAMÉRICA</a:t>
            </a:r>
            <a:endParaRPr lang="es-CO" sz="1600" dirty="0"/>
          </a:p>
          <a:p>
            <a:pPr lvl="8"/>
            <a:r>
              <a:rPr lang="es-CO" sz="1600" dirty="0">
                <a:hlinkClick r:id="rId10"/>
              </a:rPr>
              <a:t>Scoopt.it ALFIN / IBEROAMÉRICA</a:t>
            </a:r>
            <a:endParaRPr lang="es-CO" sz="1600" dirty="0"/>
          </a:p>
          <a:p>
            <a:pPr lvl="8"/>
            <a:r>
              <a:rPr lang="es-CO" sz="1600" dirty="0">
                <a:hlinkClick r:id="rId11"/>
              </a:rPr>
              <a:t>Pinterest: ALFIN / IBEROAMÉRICA</a:t>
            </a:r>
            <a:endParaRPr lang="es-CO" sz="1600" dirty="0"/>
          </a:p>
          <a:p>
            <a:pPr lvl="8"/>
            <a:r>
              <a:rPr lang="es-CO" sz="1600" dirty="0" err="1">
                <a:hlinkClick r:id="rId12"/>
              </a:rPr>
              <a:t>Second</a:t>
            </a:r>
            <a:r>
              <a:rPr lang="es-CO" sz="1600" dirty="0">
                <a:hlinkClick r:id="rId12"/>
              </a:rPr>
              <a:t> </a:t>
            </a:r>
            <a:r>
              <a:rPr lang="es-CO" sz="1600" dirty="0" err="1">
                <a:hlinkClick r:id="rId12"/>
              </a:rPr>
              <a:t>Life</a:t>
            </a:r>
            <a:r>
              <a:rPr lang="es-CO" sz="1600" dirty="0">
                <a:hlinkClick r:id="rId12"/>
              </a:rPr>
              <a:t>: ALFIN / IBEROAMÉRICA</a:t>
            </a: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500" b="1" dirty="0" smtClean="0">
              <a:solidFill>
                <a:srgbClr val="FF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500" b="1" dirty="0" smtClean="0">
              <a:solidFill>
                <a:srgbClr val="FF9900"/>
              </a:solidFill>
            </a:endParaRPr>
          </a:p>
          <a:p>
            <a:endParaRPr lang="es-CO" sz="1500" b="1" dirty="0">
              <a:solidFill>
                <a:srgbClr val="FF9900"/>
              </a:solidFill>
            </a:endParaRPr>
          </a:p>
          <a:p>
            <a:endParaRPr lang="es-CO" sz="1500" b="1" dirty="0">
              <a:solidFill>
                <a:srgbClr val="FF9900"/>
              </a:solidFill>
            </a:endParaRP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11</a:t>
            </a:fld>
            <a:endParaRPr lang="es-ES" dirty="0" smtClean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7" name="Picture 14" descr="ei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log-ude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E-LIS reposito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.bp.blogspot.com/_5iWC6IJ_LNI/SucP671Z5LI/AAAAAAAAADk/_rU7BjKwQ8E/S1600-R/iberoamerica-b38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93" y="2371714"/>
            <a:ext cx="219075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19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20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31692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xabay.com/static/uploads/photo/2012/12/18/17/35/question-7060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12" y="1326152"/>
            <a:ext cx="2264900" cy="1542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996432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Trebuchet MS" pitchFamily="34" charset="0"/>
              </a:rPr>
              <a:t>23-03-07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33725" y="4017070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562725" y="4017070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8F9CD4-2303-4974-8BCE-B9B56FCAAB40}" type="slidenum">
              <a:rPr lang="es-ES" sz="1000">
                <a:solidFill>
                  <a:schemeClr val="bg1"/>
                </a:solidFill>
                <a:latin typeface="Trebuchet MS" pitchFamily="34" charset="0"/>
              </a:rPr>
              <a:pPr algn="r"/>
              <a:t>12</a:t>
            </a:fld>
            <a:endParaRPr lang="es-ES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93738" y="4061520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907704" y="1196752"/>
            <a:ext cx="531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PREGUNTAS, INQUIETUDES Y COMENTARIOS</a:t>
            </a:r>
            <a:endParaRPr lang="es-CO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69512" y="255561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!MUCHAS GRACIAS!</a:t>
            </a:r>
            <a:endParaRPr lang="es-CO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2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12</a:t>
            </a:fld>
            <a:endParaRPr lang="es-ES" dirty="0" smtClean="0"/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37" name="Picture 14" descr="ei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5" descr="log-ud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 descr="E-LIS reposito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27584" y="3140968"/>
            <a:ext cx="777686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1600" b="1" dirty="0" smtClean="0"/>
              <a:t>Alejandro </a:t>
            </a:r>
            <a:r>
              <a:rPr lang="es-ES" sz="1600" b="1" dirty="0"/>
              <a:t>Uribe </a:t>
            </a:r>
            <a:r>
              <a:rPr lang="es-ES" sz="1600" b="1" dirty="0" smtClean="0"/>
              <a:t>Tirado </a:t>
            </a:r>
            <a:r>
              <a:rPr lang="es-ES" sz="1600" b="1" dirty="0" smtClean="0">
                <a:solidFill>
                  <a:srgbClr val="C00000"/>
                </a:solidFill>
              </a:rPr>
              <a:t>                                                                               </a:t>
            </a:r>
            <a:r>
              <a:rPr lang="es-ES" sz="1600" dirty="0" smtClean="0">
                <a:solidFill>
                  <a:srgbClr val="008000"/>
                </a:solidFill>
              </a:rPr>
              <a:t>Profesor-Investigador   </a:t>
            </a:r>
            <a:r>
              <a:rPr lang="es-ES" sz="1600" b="1" dirty="0" smtClean="0">
                <a:solidFill>
                  <a:srgbClr val="008000"/>
                </a:solidFill>
              </a:rPr>
              <a:t>                                                                                         </a:t>
            </a:r>
            <a:r>
              <a:rPr lang="es-ES" sz="1600" dirty="0" smtClean="0">
                <a:solidFill>
                  <a:srgbClr val="008000"/>
                </a:solidFill>
              </a:rPr>
              <a:t>Escuela Interamericana de Bibliotecología                                                                    Grupo Información, Conocimiento y Sociedad                                                     Universidad de Antioquia</a:t>
            </a:r>
          </a:p>
          <a:p>
            <a:pPr algn="ctr">
              <a:spcBef>
                <a:spcPts val="0"/>
              </a:spcBef>
            </a:pPr>
            <a:r>
              <a:rPr lang="es-ES" sz="1600" u="sng" dirty="0" smtClean="0">
                <a:solidFill>
                  <a:srgbClr val="008000"/>
                </a:solidFill>
              </a:rPr>
              <a:t>auribe.bibliotecología.udea@gmail.com</a:t>
            </a:r>
            <a:r>
              <a:rPr lang="es-ES" sz="1600" dirty="0" smtClean="0">
                <a:solidFill>
                  <a:srgbClr val="008000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endParaRPr lang="es-ES" sz="800" dirty="0" smtClean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s-ES" sz="1600" dirty="0" smtClean="0">
                <a:solidFill>
                  <a:srgbClr val="0070C0"/>
                </a:solidFill>
              </a:rPr>
              <a:t>Doctor e Integrante del Grupo E-Infosfer@ / Universidad de Granada (España) Editor para Colombia del Repositorio Internacional E-LIS</a:t>
            </a:r>
          </a:p>
          <a:p>
            <a:pPr algn="ctr">
              <a:spcBef>
                <a:spcPts val="0"/>
              </a:spcBef>
            </a:pPr>
            <a:r>
              <a:rPr lang="es-ES" sz="1600" u="sng" dirty="0" smtClean="0">
                <a:solidFill>
                  <a:srgbClr val="0070C0"/>
                </a:solidFill>
              </a:rPr>
              <a:t>auribe@correo.ugr.es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23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Alejandro Uribe Tirado</a:t>
            </a:r>
          </a:p>
          <a:p>
            <a:pPr algn="ctr"/>
            <a:r>
              <a:rPr lang="es-ES" sz="1400" b="1" dirty="0" smtClean="0">
                <a:hlinkClick r:id="rId9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0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530365"/>
            <a:ext cx="568863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cap="all" dirty="0" smtClean="0">
                <a:solidFill>
                  <a:srgbClr val="FF9900"/>
                </a:solidFill>
              </a:rPr>
              <a:t>Resumen y Contenido:</a:t>
            </a:r>
          </a:p>
          <a:p>
            <a:pPr algn="just"/>
            <a:endParaRPr lang="es-ES" sz="1500" b="1" dirty="0">
              <a:solidFill>
                <a:srgbClr val="FF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0070C0"/>
                </a:solidFill>
              </a:rPr>
              <a:t>Preguntas de diagnóstico</a:t>
            </a:r>
          </a:p>
          <a:p>
            <a:endParaRPr lang="es-ES" sz="15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0070C0"/>
                </a:solidFill>
              </a:rPr>
              <a:t>75 lecciones aprendidas en Iberoamérica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0070C0"/>
                </a:solidFill>
              </a:rPr>
              <a:t>Diferentes contextos – Diferentes bibliotecas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rgbClr val="0070C0"/>
                </a:solidFill>
              </a:rPr>
              <a:t>Consideraciones: Casos y Ejemplos</a:t>
            </a:r>
          </a:p>
          <a:p>
            <a:endParaRPr lang="es-ES" sz="15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70C0"/>
                </a:solidFill>
              </a:rPr>
              <a:t>Conclusiones – Perspectivas </a:t>
            </a:r>
            <a:r>
              <a:rPr lang="es-ES" sz="1500" b="1" dirty="0" smtClean="0">
                <a:solidFill>
                  <a:srgbClr val="0070C0"/>
                </a:solidFill>
              </a:rPr>
              <a:t>– Tema de Agenda…</a:t>
            </a:r>
          </a:p>
          <a:p>
            <a:pPr algn="just"/>
            <a:endParaRPr lang="es-ES" sz="1500" b="1" dirty="0"/>
          </a:p>
          <a:p>
            <a:pPr algn="just"/>
            <a:endParaRPr lang="es-CO" sz="1500" dirty="0" smtClean="0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1052736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pic>
        <p:nvPicPr>
          <p:cNvPr id="4098" name="Picture 2" descr="http://forbesindia.com/media/images/2013/May/topimg_21681_open_access_6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60487"/>
            <a:ext cx="2915816" cy="1992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penclipart.org/image/300px/svg_to_png/88585/Open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40" y="1466783"/>
            <a:ext cx="2604391" cy="1797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2</a:t>
            </a:fld>
            <a:endParaRPr lang="es-ES" dirty="0" smtClean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20" name="Picture 14" descr="ei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log-ud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E-LIS reposito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10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1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41811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275701" y="1183098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0070C0"/>
                </a:solidFill>
              </a:rPr>
              <a:t>Preguntas de diagnóstico</a:t>
            </a:r>
          </a:p>
          <a:p>
            <a:endParaRPr lang="es-ES" sz="1500" b="1" dirty="0" smtClean="0">
              <a:solidFill>
                <a:srgbClr val="FF9900"/>
              </a:solidFill>
            </a:endParaRPr>
          </a:p>
          <a:p>
            <a:pPr algn="just"/>
            <a:endParaRPr lang="es-ES" sz="1500" b="1" dirty="0"/>
          </a:p>
          <a:p>
            <a:pPr algn="just"/>
            <a:endParaRPr lang="es-CO" sz="1500" dirty="0" smtClean="0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3</a:t>
            </a:fld>
            <a:endParaRPr lang="es-ES" dirty="0" smtClean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20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1.gstatic.com/images?q=tbn:ANd9GcR1t2_6cBBK4XpDyDN9DFbILIrfohTpGUkNGYstr-epb3tvgUk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8" y="2564904"/>
            <a:ext cx="1290906" cy="1752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59632" y="1484784"/>
            <a:ext cx="777686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i="1" dirty="0" smtClean="0">
                <a:solidFill>
                  <a:srgbClr val="FF9900"/>
                </a:solidFill>
              </a:rPr>
              <a:t>¿Quiénes son de: bibliotecas universitarias? bibliotecas públicas? Bibliotecas escolares?</a:t>
            </a:r>
            <a:endParaRPr lang="es-CO" sz="1500" i="1" dirty="0" smtClean="0">
              <a:solidFill>
                <a:srgbClr val="FF9900"/>
              </a:solidFill>
            </a:endParaRPr>
          </a:p>
          <a:p>
            <a:pPr algn="ctr"/>
            <a:endParaRPr lang="es-CO" sz="1500" i="1" dirty="0" smtClean="0">
              <a:solidFill>
                <a:srgbClr val="FF9900"/>
              </a:solidFill>
            </a:endParaRPr>
          </a:p>
          <a:p>
            <a:pPr algn="ctr"/>
            <a:r>
              <a:rPr lang="es-CO" sz="1500" i="1" dirty="0" smtClean="0">
                <a:solidFill>
                  <a:srgbClr val="008000"/>
                </a:solidFill>
              </a:rPr>
              <a:t>¿</a:t>
            </a:r>
            <a:r>
              <a:rPr lang="es-CO" sz="1500" i="1" dirty="0" smtClean="0">
                <a:solidFill>
                  <a:srgbClr val="008000"/>
                </a:solidFill>
              </a:rPr>
              <a:t>Quiénes de los asistentes son coordinadores y/o formadores en programas de </a:t>
            </a:r>
          </a:p>
          <a:p>
            <a:pPr algn="ctr"/>
            <a:r>
              <a:rPr lang="es-CO" sz="1500" i="1" dirty="0" smtClean="0">
                <a:solidFill>
                  <a:srgbClr val="008000"/>
                </a:solidFill>
              </a:rPr>
              <a:t>Alfabetización Informacional – Competencias Informacionales?</a:t>
            </a:r>
            <a:endParaRPr lang="es-CO" sz="1500" i="1" dirty="0">
              <a:solidFill>
                <a:srgbClr val="008000"/>
              </a:solidFill>
            </a:endParaRPr>
          </a:p>
          <a:p>
            <a:pPr algn="ctr"/>
            <a:endParaRPr lang="es-CO" sz="1500" i="1" dirty="0" smtClean="0">
              <a:solidFill>
                <a:srgbClr val="0070C0"/>
              </a:solidFill>
            </a:endParaRPr>
          </a:p>
          <a:p>
            <a:pPr algn="ctr"/>
            <a:r>
              <a:rPr lang="es-CO" sz="1500" i="1" dirty="0" smtClean="0">
                <a:solidFill>
                  <a:srgbClr val="FF9900"/>
                </a:solidFill>
              </a:rPr>
              <a:t>¿Quiénes desarrollan estos programas </a:t>
            </a:r>
            <a:r>
              <a:rPr lang="es-CO" sz="1500" i="1" dirty="0">
                <a:solidFill>
                  <a:srgbClr val="FF9900"/>
                </a:solidFill>
              </a:rPr>
              <a:t>de </a:t>
            </a:r>
            <a:r>
              <a:rPr lang="es-CO" sz="1500" i="1" dirty="0" smtClean="0">
                <a:solidFill>
                  <a:srgbClr val="FF9900"/>
                </a:solidFill>
              </a:rPr>
              <a:t>Alfabetización </a:t>
            </a:r>
            <a:r>
              <a:rPr lang="es-CO" sz="1500" i="1" dirty="0">
                <a:solidFill>
                  <a:srgbClr val="FF9900"/>
                </a:solidFill>
              </a:rPr>
              <a:t>Informacional </a:t>
            </a:r>
            <a:r>
              <a:rPr lang="es-CO" sz="1500" i="1" dirty="0" smtClean="0">
                <a:solidFill>
                  <a:srgbClr val="FF9900"/>
                </a:solidFill>
              </a:rPr>
              <a:t>– </a:t>
            </a:r>
          </a:p>
          <a:p>
            <a:pPr algn="ctr"/>
            <a:r>
              <a:rPr lang="es-CO" sz="1500" i="1" dirty="0" smtClean="0">
                <a:solidFill>
                  <a:srgbClr val="FF9900"/>
                </a:solidFill>
              </a:rPr>
              <a:t>Competencias Informacionales trabajando colaborativamente con bibliotecarios </a:t>
            </a:r>
          </a:p>
          <a:p>
            <a:pPr algn="ctr"/>
            <a:r>
              <a:rPr lang="es-CO" sz="1500" i="1" dirty="0" smtClean="0">
                <a:solidFill>
                  <a:srgbClr val="FF9900"/>
                </a:solidFill>
              </a:rPr>
              <a:t>de otras bibliotecas de su misma institución-universidad? </a:t>
            </a:r>
          </a:p>
          <a:p>
            <a:pPr algn="ctr"/>
            <a:r>
              <a:rPr lang="es-CO" sz="1500" i="1" dirty="0" smtClean="0">
                <a:solidFill>
                  <a:srgbClr val="FF9900"/>
                </a:solidFill>
              </a:rPr>
              <a:t>¿Y de otras instituciones-universidades</a:t>
            </a:r>
            <a:r>
              <a:rPr lang="es-CO" sz="1500" i="1" dirty="0" smtClean="0">
                <a:solidFill>
                  <a:srgbClr val="FF9900"/>
                </a:solidFill>
              </a:rPr>
              <a:t>?</a:t>
            </a:r>
            <a:endParaRPr lang="es-CO" sz="1500" i="1" dirty="0">
              <a:solidFill>
                <a:srgbClr val="FF9900"/>
              </a:solidFill>
            </a:endParaRPr>
          </a:p>
          <a:p>
            <a:pPr algn="ctr"/>
            <a:r>
              <a:rPr lang="es-CO" sz="1500" i="1" dirty="0" smtClean="0">
                <a:solidFill>
                  <a:srgbClr val="FF9900"/>
                </a:solidFill>
              </a:rPr>
              <a:t>Ese trabajo colaborativo se ha centrado en qué aspectos?</a:t>
            </a:r>
          </a:p>
          <a:p>
            <a:pPr algn="ctr"/>
            <a:r>
              <a:rPr lang="es-CO" sz="1500" i="1" dirty="0" smtClean="0">
                <a:solidFill>
                  <a:srgbClr val="FF9900"/>
                </a:solidFill>
              </a:rPr>
              <a:t>(Potencialización del contexto, Enseñanza, Aprendizaje, Evaluación)</a:t>
            </a:r>
          </a:p>
          <a:p>
            <a:pPr algn="ctr"/>
            <a:endParaRPr lang="es-CO" sz="1500" i="1" dirty="0">
              <a:solidFill>
                <a:srgbClr val="008000"/>
              </a:solidFill>
            </a:endParaRPr>
          </a:p>
          <a:p>
            <a:pPr algn="ctr"/>
            <a:r>
              <a:rPr lang="es-CO" sz="1500" i="1" dirty="0" smtClean="0">
                <a:solidFill>
                  <a:srgbClr val="008000"/>
                </a:solidFill>
              </a:rPr>
              <a:t>¿Aunque en nuestro programa de Alfabetización </a:t>
            </a:r>
            <a:r>
              <a:rPr lang="es-CO" sz="1500" i="1" dirty="0">
                <a:solidFill>
                  <a:srgbClr val="008000"/>
                </a:solidFill>
              </a:rPr>
              <a:t>Informacional </a:t>
            </a:r>
            <a:r>
              <a:rPr lang="es-CO" sz="1500" i="1" dirty="0" smtClean="0">
                <a:solidFill>
                  <a:srgbClr val="008000"/>
                </a:solidFill>
              </a:rPr>
              <a:t>– </a:t>
            </a:r>
          </a:p>
          <a:p>
            <a:pPr algn="ctr"/>
            <a:r>
              <a:rPr lang="es-CO" sz="1500" i="1" dirty="0" smtClean="0">
                <a:solidFill>
                  <a:srgbClr val="008000"/>
                </a:solidFill>
              </a:rPr>
              <a:t>Competencias Informacionales actualmente no se trabaja interna o externamente </a:t>
            </a:r>
          </a:p>
          <a:p>
            <a:pPr algn="ctr"/>
            <a:r>
              <a:rPr lang="es-CO" sz="1500" i="1" dirty="0" smtClean="0">
                <a:solidFill>
                  <a:srgbClr val="008000"/>
                </a:solidFill>
              </a:rPr>
              <a:t>en forma colaborativa, hay disposición a hacerlo </a:t>
            </a:r>
          </a:p>
          <a:p>
            <a:pPr algn="ctr"/>
            <a:r>
              <a:rPr lang="es-CO" sz="1500" i="1" dirty="0" smtClean="0">
                <a:solidFill>
                  <a:srgbClr val="008000"/>
                </a:solidFill>
              </a:rPr>
              <a:t>para compartir nuestros logros y aprender de otros?</a:t>
            </a:r>
            <a:endParaRPr lang="es-CO" sz="1500" i="1" dirty="0">
              <a:solidFill>
                <a:srgbClr val="008000"/>
              </a:solidFill>
            </a:endParaRPr>
          </a:p>
          <a:p>
            <a:pPr algn="ctr"/>
            <a:endParaRPr lang="es-CO" sz="1500" i="1" dirty="0">
              <a:solidFill>
                <a:srgbClr val="008000"/>
              </a:solidFill>
            </a:endParaRPr>
          </a:p>
        </p:txBody>
      </p:sp>
      <p:sp>
        <p:nvSpPr>
          <p:cNvPr id="16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9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0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9072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183099"/>
            <a:ext cx="8496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0070C0"/>
                </a:solidFill>
              </a:rPr>
              <a:t>75 </a:t>
            </a:r>
            <a:r>
              <a:rPr lang="es-ES" sz="1500" b="1" dirty="0">
                <a:solidFill>
                  <a:srgbClr val="0070C0"/>
                </a:solidFill>
              </a:rPr>
              <a:t>lecciones aprendidas </a:t>
            </a:r>
            <a:r>
              <a:rPr lang="es-ES" sz="1500" b="1" dirty="0" smtClean="0">
                <a:solidFill>
                  <a:srgbClr val="0070C0"/>
                </a:solidFill>
              </a:rPr>
              <a:t>ALFIN-COMPINFO en </a:t>
            </a:r>
            <a:r>
              <a:rPr lang="es-ES" sz="1500" b="1" dirty="0">
                <a:solidFill>
                  <a:srgbClr val="0070C0"/>
                </a:solidFill>
              </a:rPr>
              <a:t>Iberoamérica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4</a:t>
            </a:fld>
            <a:endParaRPr lang="es-ES" dirty="0" smtClean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8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628800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9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0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1166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183099"/>
            <a:ext cx="8496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rgbClr val="0070C0"/>
                </a:solidFill>
              </a:rPr>
              <a:t>75 </a:t>
            </a:r>
            <a:r>
              <a:rPr lang="es-ES" sz="1500" b="1" dirty="0">
                <a:solidFill>
                  <a:srgbClr val="0070C0"/>
                </a:solidFill>
              </a:rPr>
              <a:t>lecciones aprendidas </a:t>
            </a:r>
            <a:r>
              <a:rPr lang="es-ES" sz="1500" b="1" dirty="0" smtClean="0">
                <a:solidFill>
                  <a:srgbClr val="0070C0"/>
                </a:solidFill>
              </a:rPr>
              <a:t>ALFIN-COMPINFO en </a:t>
            </a:r>
            <a:r>
              <a:rPr lang="es-ES" sz="1500" b="1" dirty="0">
                <a:solidFill>
                  <a:srgbClr val="0070C0"/>
                </a:solidFill>
              </a:rPr>
              <a:t>Iberoamérica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5</a:t>
            </a:fld>
            <a:endParaRPr lang="es-ES" dirty="0" smtClean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8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628800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9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0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1166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183099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500" b="1" dirty="0">
              <a:solidFill>
                <a:srgbClr val="C00000"/>
              </a:solidFill>
            </a:endParaRPr>
          </a:p>
          <a:p>
            <a:r>
              <a:rPr lang="es-ES" sz="1500" b="1" dirty="0">
                <a:solidFill>
                  <a:srgbClr val="0070C0"/>
                </a:solidFill>
              </a:rPr>
              <a:t>75 lecciones aprendidas ALFIN-COMPINFO en Iberoamérica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6</a:t>
            </a:fld>
            <a:endParaRPr lang="es-ES" dirty="0" smtClean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8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8408" y="1899914"/>
            <a:ext cx="5791200" cy="1447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8153" y="3486311"/>
            <a:ext cx="2085975" cy="2066925"/>
          </a:xfrm>
          <a:prstGeom prst="rect">
            <a:avLst/>
          </a:prstGeom>
        </p:spPr>
      </p:pic>
      <p:sp>
        <p:nvSpPr>
          <p:cNvPr id="16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10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1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10952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183099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500" b="1" dirty="0">
              <a:solidFill>
                <a:srgbClr val="C00000"/>
              </a:solidFill>
            </a:endParaRPr>
          </a:p>
          <a:p>
            <a:r>
              <a:rPr lang="es-ES" sz="1500" b="1" dirty="0" smtClean="0">
                <a:solidFill>
                  <a:srgbClr val="0070C0"/>
                </a:solidFill>
                <a:hlinkClick r:id="rId3" action="ppaction://hlinkfile"/>
              </a:rPr>
              <a:t>75 Lecciones aprendidas</a:t>
            </a:r>
            <a:r>
              <a:rPr lang="es-ES" sz="1500" b="1" dirty="0" smtClean="0">
                <a:solidFill>
                  <a:srgbClr val="0070C0"/>
                </a:solidFill>
              </a:rPr>
              <a:t>                   </a:t>
            </a:r>
            <a:r>
              <a:rPr lang="es-ES" sz="1500" b="1" dirty="0" smtClean="0">
                <a:solidFill>
                  <a:srgbClr val="FF9900"/>
                </a:solidFill>
                <a:hlinkClick r:id="rId4" action="ppaction://hlinkfile"/>
              </a:rPr>
              <a:t>18 Lecciones </a:t>
            </a:r>
            <a:r>
              <a:rPr lang="es-ES" sz="1500" b="1" dirty="0" smtClean="0">
                <a:solidFill>
                  <a:srgbClr val="FF9900"/>
                </a:solidFill>
                <a:hlinkClick r:id="rId4" action="ppaction://hlinkfile"/>
              </a:rPr>
              <a:t>aprendidas </a:t>
            </a:r>
            <a:r>
              <a:rPr lang="es-ES" sz="1500" b="1" dirty="0" smtClean="0">
                <a:solidFill>
                  <a:srgbClr val="FF9900"/>
                </a:solidFill>
                <a:hlinkClick r:id="rId4" action="ppaction://hlinkfile"/>
              </a:rPr>
              <a:t>con énfasis en lo colaborativo</a:t>
            </a:r>
            <a:endParaRPr lang="es-ES" sz="1500" b="1" dirty="0" smtClean="0">
              <a:solidFill>
                <a:srgbClr val="FF9900"/>
              </a:solidFill>
            </a:endParaRPr>
          </a:p>
          <a:p>
            <a:endParaRPr lang="es-ES" sz="1500" b="1" dirty="0">
              <a:solidFill>
                <a:srgbClr val="0070C0"/>
              </a:solidFill>
            </a:endParaRP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7</a:t>
            </a:fld>
            <a:endParaRPr lang="es-ES" dirty="0" smtClean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8" name="Picture 14" descr="ei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og-ud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E-LIS reposito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890" y="1885716"/>
            <a:ext cx="3024187" cy="3500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1913206"/>
            <a:ext cx="2996804" cy="34729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11960" y="3029455"/>
            <a:ext cx="1224136" cy="1212957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13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4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21974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183099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500" b="1" dirty="0">
              <a:solidFill>
                <a:srgbClr val="C00000"/>
              </a:solidFill>
            </a:endParaRPr>
          </a:p>
          <a:p>
            <a:r>
              <a:rPr lang="es-ES" sz="1500" b="1" dirty="0">
                <a:solidFill>
                  <a:srgbClr val="0070C0"/>
                </a:solidFill>
              </a:rPr>
              <a:t>Lecciones aprendidas </a:t>
            </a:r>
            <a:r>
              <a:rPr lang="es-ES" sz="1500" b="1" dirty="0" smtClean="0">
                <a:solidFill>
                  <a:srgbClr val="0070C0"/>
                </a:solidFill>
              </a:rPr>
              <a:t>- </a:t>
            </a:r>
            <a:r>
              <a:rPr lang="es-ES" sz="1500" b="1" dirty="0" smtClean="0">
                <a:solidFill>
                  <a:srgbClr val="0070C0"/>
                </a:solidFill>
              </a:rPr>
              <a:t>CASOS</a:t>
            </a:r>
            <a:endParaRPr lang="es-ES" sz="1500" b="1" dirty="0">
              <a:solidFill>
                <a:srgbClr val="0070C0"/>
              </a:solidFill>
            </a:endParaRP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8</a:t>
            </a:fld>
            <a:endParaRPr lang="es-ES" dirty="0" smtClean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8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946324"/>
            <a:ext cx="2659892" cy="34975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53868" y="2076405"/>
            <a:ext cx="3172252" cy="3092946"/>
          </a:xfrm>
          <a:prstGeom prst="rect">
            <a:avLst/>
          </a:prstGeom>
        </p:spPr>
      </p:pic>
      <p:sp>
        <p:nvSpPr>
          <p:cNvPr id="16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10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1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</p:spTree>
    <p:extLst>
      <p:ext uri="{BB962C8B-B14F-4D97-AF65-F5344CB8AC3E}">
        <p14:creationId xmlns="" xmlns:p14="http://schemas.microsoft.com/office/powerpoint/2010/main" val="22930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5536" y="118309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500" b="1" i="1" dirty="0">
              <a:solidFill>
                <a:srgbClr val="C00000"/>
              </a:solidFill>
            </a:endParaRPr>
          </a:p>
          <a:p>
            <a:r>
              <a:rPr lang="es-ES" sz="1500" b="1" dirty="0" smtClean="0">
                <a:solidFill>
                  <a:srgbClr val="FF9900"/>
                </a:solidFill>
              </a:rPr>
              <a:t>Conclusiones:</a:t>
            </a:r>
            <a:r>
              <a:rPr lang="es-ES" sz="1500" b="1" dirty="0" smtClean="0">
                <a:solidFill>
                  <a:srgbClr val="0070C0"/>
                </a:solidFill>
              </a:rPr>
              <a:t> </a:t>
            </a:r>
            <a:r>
              <a:rPr lang="es-ES" sz="1500" b="1" i="1" dirty="0" smtClean="0">
                <a:solidFill>
                  <a:srgbClr val="0070C0"/>
                </a:solidFill>
              </a:rPr>
              <a:t>Niveles </a:t>
            </a:r>
            <a:r>
              <a:rPr lang="es-ES" sz="1500" b="1" i="1" dirty="0">
                <a:solidFill>
                  <a:srgbClr val="0070C0"/>
                </a:solidFill>
              </a:rPr>
              <a:t>de trabajo </a:t>
            </a:r>
            <a:r>
              <a:rPr lang="es-ES" sz="1500" b="1" i="1" dirty="0" smtClean="0">
                <a:solidFill>
                  <a:srgbClr val="0070C0"/>
                </a:solidFill>
              </a:rPr>
              <a:t>colaborativo en diferentes </a:t>
            </a:r>
            <a:r>
              <a:rPr lang="es-ES" sz="1500" b="1" i="1" dirty="0" smtClean="0">
                <a:solidFill>
                  <a:srgbClr val="0070C0"/>
                </a:solidFill>
              </a:rPr>
              <a:t>contextos </a:t>
            </a:r>
            <a:r>
              <a:rPr lang="es-ES" sz="1500" b="1" i="1" dirty="0" smtClean="0">
                <a:solidFill>
                  <a:srgbClr val="0070C0"/>
                </a:solidFill>
              </a:rPr>
              <a:t>y bibliotecas</a:t>
            </a:r>
            <a:endParaRPr lang="es-ES" sz="1500" b="1" i="1" dirty="0">
              <a:solidFill>
                <a:srgbClr val="0070C0"/>
              </a:solidFill>
            </a:endParaRPr>
          </a:p>
          <a:p>
            <a:pPr algn="just"/>
            <a:endParaRPr lang="es-ES" sz="1500" b="1" dirty="0"/>
          </a:p>
          <a:p>
            <a:pPr algn="just"/>
            <a:endParaRPr lang="es-ES" sz="1500" b="1" dirty="0" smtClean="0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H="1">
            <a:off x="179512" y="980728"/>
            <a:ext cx="87487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2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25FF336-2E4B-4C68-8B82-75389C833E9B}" type="slidenum">
              <a:rPr lang="es-ES" smtClean="0"/>
              <a:pPr/>
              <a:t>9</a:t>
            </a:fld>
            <a:endParaRPr lang="es-ES" dirty="0" smtClean="0"/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504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5805264"/>
            <a:ext cx="2173984" cy="50405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25" name="Picture 14" descr="e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12" y="5733256"/>
            <a:ext cx="995276" cy="5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5" descr="log-u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7" y="5703824"/>
            <a:ext cx="443611" cy="6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E-LIS reposi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28758"/>
            <a:ext cx="3414117" cy="50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2.bp.blogspot.com/-NAIXjg2Ok8Q/USerMHx_6kI/AAAAAAAAAEM/5IZN1cb44cU/s1600/untitl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2087423" cy="1887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96136" y="2492896"/>
            <a:ext cx="298807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O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Externo: 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colaboración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bibliotecas-universidades e instituciones que desarrollan estos programas y que pretenden: 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aprender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otras experiencias, optimizar recursos técnicos y financieros, aprovechar potencialidades de su capital humano, potenciar el mejoramiento de los niveles educativos, etc.</a:t>
            </a:r>
            <a:endParaRPr lang="es-CO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thumbs.dreamstime.com/x/mundo-interno-156239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57" y="1972095"/>
            <a:ext cx="1622111" cy="1536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9512" y="2559957"/>
            <a:ext cx="288032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Interno: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entro de 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misma biblioteca (</a:t>
            </a:r>
            <a:r>
              <a:rPr lang="es-CO" sz="13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como instancia habitual a cargo de estos programas</a:t>
            </a:r>
            <a:r>
              <a:rPr lang="es-CO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y de la misma universidad </a:t>
            </a:r>
            <a:r>
              <a:rPr lang="es-CO" sz="13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(integrando la biblioteca con otras dependencias universitarias relacionadas: sistemas e informática, desarrollo pedagógico, comunicación y </a:t>
            </a:r>
            <a:r>
              <a:rPr lang="es-CO" sz="13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divulgación, etc.</a:t>
            </a:r>
            <a:r>
              <a:rPr lang="es-CO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CO" sz="1300" dirty="0"/>
          </a:p>
        </p:txBody>
      </p:sp>
      <p:sp>
        <p:nvSpPr>
          <p:cNvPr id="17" name="23 Rectángulo"/>
          <p:cNvSpPr/>
          <p:nvPr/>
        </p:nvSpPr>
        <p:spPr>
          <a:xfrm>
            <a:off x="239957" y="-24482"/>
            <a:ext cx="87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Los programas de ALFIN en Iberoamérica y sus 75 lecciones aprendidas </a:t>
            </a:r>
          </a:p>
          <a:p>
            <a:pPr algn="ctr"/>
            <a:r>
              <a:rPr lang="es-CO" sz="1600" b="1" dirty="0" smtClean="0">
                <a:solidFill>
                  <a:srgbClr val="C00000"/>
                </a:solidFill>
              </a:rPr>
              <a:t>replicables en diferentes contextos</a:t>
            </a:r>
          </a:p>
          <a:p>
            <a:pPr algn="ctr"/>
            <a:r>
              <a:rPr lang="es-CO" sz="1400" b="1" dirty="0" smtClean="0"/>
              <a:t>Profesor-Investigador </a:t>
            </a:r>
            <a:r>
              <a:rPr lang="es-CO" sz="1400" b="1" dirty="0"/>
              <a:t>Alejandro Uribe </a:t>
            </a:r>
            <a:r>
              <a:rPr lang="es-CO" sz="1400" b="1" dirty="0" smtClean="0"/>
              <a:t>Tirado</a:t>
            </a:r>
          </a:p>
          <a:p>
            <a:pPr algn="ctr"/>
            <a:r>
              <a:rPr lang="es-ES" sz="1400" b="1" dirty="0" smtClean="0">
                <a:hlinkClick r:id="rId10"/>
              </a:rPr>
              <a:t>auribe.bibliotecologia.udea@gmail.com</a:t>
            </a:r>
            <a:r>
              <a:rPr lang="es-ES" sz="1400" b="1" dirty="0" smtClean="0"/>
              <a:t> - </a:t>
            </a:r>
            <a:r>
              <a:rPr lang="es-ES" sz="1400" b="1" dirty="0" smtClean="0">
                <a:hlinkClick r:id="rId11"/>
              </a:rPr>
              <a:t>http://alfiniberoamerica.blogspot.com/</a:t>
            </a:r>
            <a:r>
              <a:rPr lang="es-ES" sz="1400" b="1" dirty="0" smtClean="0"/>
              <a:t> </a:t>
            </a:r>
            <a:endParaRPr lang="es-CO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198884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!Sí es posible!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2040" y="198884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!Sí es posible!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810</Words>
  <Application>Microsoft Office PowerPoint</Application>
  <PresentationFormat>Presentación en pantalla (4:3)</PresentationFormat>
  <Paragraphs>151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EIB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bibliotecólogos,  agentes líderes en la alfabetización digita e informacional</dc:title>
  <dc:creator>Universidad de Antioquia</dc:creator>
  <cp:lastModifiedBy>Usuario</cp:lastModifiedBy>
  <cp:revision>280</cp:revision>
  <dcterms:created xsi:type="dcterms:W3CDTF">2007-03-20T18:21:10Z</dcterms:created>
  <dcterms:modified xsi:type="dcterms:W3CDTF">2014-10-27T15:32:47Z</dcterms:modified>
</cp:coreProperties>
</file>